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19"/>
  </p:notesMasterIdLst>
  <p:handoutMasterIdLst>
    <p:handoutMasterId r:id="rId20"/>
  </p:handoutMasterIdLst>
  <p:sldIdLst>
    <p:sldId id="256" r:id="rId9"/>
    <p:sldId id="257" r:id="rId10"/>
    <p:sldId id="260" r:id="rId11"/>
    <p:sldId id="258" r:id="rId12"/>
    <p:sldId id="261" r:id="rId13"/>
    <p:sldId id="259" r:id="rId14"/>
    <p:sldId id="262" r:id="rId15"/>
    <p:sldId id="264" r:id="rId16"/>
    <p:sldId id="265" r:id="rId17"/>
    <p:sldId id="263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060" autoAdjust="0"/>
    <p:restoredTop sz="96587" autoAdjust="0"/>
  </p:normalViewPr>
  <p:slideViewPr>
    <p:cSldViewPr snapToGrid="0" snapToObjects="1">
      <p:cViewPr varScale="1">
        <p:scale>
          <a:sx n="179" d="100"/>
          <a:sy n="179" d="100"/>
        </p:scale>
        <p:origin x="480" y="184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9/11/19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R&amp;D project that I recently started working on.</a:t>
            </a:r>
          </a:p>
          <a:p>
            <a:endParaRPr lang="en-US" dirty="0"/>
          </a:p>
          <a:p>
            <a:r>
              <a:rPr lang="en-US" dirty="0"/>
              <a:t>This project will have a lot of overlap with a masters project that I am doing for my Georgia tech master degree.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29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about Anomaly Detection for machine and manufacturing data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Traditionally, Anomaly detection has been done with thresholding techniques that are tuned by domain experts and statistical analysis of data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Potential improvement is to use unsupervised learning – get a good model of nominal/non-failure behavior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Use this model to assess deviation from nominal behavior to classify data as an anomaly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6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this is using Neural Network autoencoders </a:t>
            </a:r>
          </a:p>
          <a:p>
            <a:endParaRPr lang="en-US" dirty="0"/>
          </a:p>
          <a:p>
            <a:r>
              <a:rPr lang="en-US" dirty="0"/>
              <a:t>Its an artificial neural network where the input data is identical to the output data. </a:t>
            </a:r>
          </a:p>
          <a:p>
            <a:endParaRPr lang="en-US" dirty="0"/>
          </a:p>
          <a:p>
            <a:r>
              <a:rPr lang="en-US" dirty="0"/>
              <a:t>Encoder - maps the inputs into a lower dimensional code </a:t>
            </a:r>
          </a:p>
          <a:p>
            <a:endParaRPr lang="en-US" dirty="0"/>
          </a:p>
          <a:p>
            <a:r>
              <a:rPr lang="en-US" dirty="0"/>
              <a:t>Decoder – aims to maps that encoding back into the original input with minimum error </a:t>
            </a:r>
          </a:p>
          <a:p>
            <a:endParaRPr lang="en-US" dirty="0"/>
          </a:p>
          <a:p>
            <a:r>
              <a:rPr lang="en-US" dirty="0"/>
              <a:t>Goal – learn the important information which represents the intrinsic structure in the data (code)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2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thing I did was to find an open source dataset to try this model on.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sensor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series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Labeled failures with high class imbalance </a:t>
            </a:r>
          </a:p>
          <a:p>
            <a:endParaRPr lang="en-US" dirty="0"/>
          </a:p>
          <a:p>
            <a:r>
              <a:rPr lang="en-US" dirty="0"/>
              <a:t>Paper mill dataset where failures represent breakages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 class imbalance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Best model had f1 score of .11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248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– network for the autoencoder </a:t>
            </a:r>
          </a:p>
          <a:p>
            <a:endParaRPr lang="en-US" dirty="0"/>
          </a:p>
          <a:p>
            <a:r>
              <a:rPr lang="en-US" dirty="0"/>
              <a:t>Right is the steps for anomaly detection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Train on non-failure data </a:t>
            </a:r>
          </a:p>
          <a:p>
            <a:pPr marL="228600" indent="-228600">
              <a:buAutoNum type="arabicPeriod"/>
            </a:pPr>
            <a:r>
              <a:rPr lang="en-US" dirty="0"/>
              <a:t>Assess the reconstruction error of the training data to set a threshold for what normal behavior looks like </a:t>
            </a:r>
          </a:p>
          <a:p>
            <a:pPr marL="228600" indent="-228600">
              <a:buAutoNum type="arabicPeriod"/>
            </a:pPr>
            <a:r>
              <a:rPr lang="en-US" dirty="0"/>
              <a:t>Predict on the test data and classify anomalies based on this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33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Preliminary results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Model converges decently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Histogram of reconstruction error – red = failures and blue is non failures </a:t>
            </a:r>
          </a:p>
          <a:p>
            <a:pPr marL="685800" lvl="1" indent="-228600">
              <a:buAutoNum type="arabicPeriod"/>
            </a:pPr>
            <a:r>
              <a:rPr lang="en-US" dirty="0"/>
              <a:t>Top graph is early interval of 1 which means predicting one timepoint before failure 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66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model compares to </a:t>
            </a:r>
            <a:r>
              <a:rPr lang="en-US" dirty="0" err="1"/>
              <a:t>XGBoost</a:t>
            </a:r>
            <a:r>
              <a:rPr lang="en-US" dirty="0"/>
              <a:t> to predict failures 1 timestep before. </a:t>
            </a:r>
          </a:p>
          <a:p>
            <a:endParaRPr lang="en-US" dirty="0"/>
          </a:p>
          <a:p>
            <a:r>
              <a:rPr lang="en-US" dirty="0"/>
              <a:t>We assessed 2 thresholds for an anomaly – 3 sigma and 5 sigma and we found that overall our model performs significantly better </a:t>
            </a:r>
          </a:p>
          <a:p>
            <a:endParaRPr lang="en-US" dirty="0"/>
          </a:p>
          <a:p>
            <a:r>
              <a:rPr lang="en-US" dirty="0"/>
              <a:t>Its a very difficult dataset to predict failures but our model was able to have a higher precision, recall, f1 score with a roc </a:t>
            </a:r>
            <a:r>
              <a:rPr lang="en-US" dirty="0" err="1"/>
              <a:t>auc</a:t>
            </a:r>
            <a:r>
              <a:rPr lang="en-US" dirty="0"/>
              <a:t> of .70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3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how far in advance our model can predict the anomaly. </a:t>
            </a:r>
          </a:p>
          <a:p>
            <a:endParaRPr lang="en-US" dirty="0"/>
          </a:p>
          <a:p>
            <a:r>
              <a:rPr lang="en-US" dirty="0"/>
              <a:t>On the left we have a boxplot where the y axis is reconstruction error and the x axis represents the early interval for our predictions. </a:t>
            </a:r>
          </a:p>
          <a:p>
            <a:endParaRPr lang="en-US" dirty="0"/>
          </a:p>
          <a:p>
            <a:r>
              <a:rPr lang="en-US" dirty="0"/>
              <a:t>We want the failures to stand out from the non-failures – and you can see for an early interval of 1 we have some distinct differences. And this corresponds to an AUC of .7 </a:t>
            </a:r>
          </a:p>
          <a:p>
            <a:endParaRPr lang="en-US" dirty="0"/>
          </a:p>
          <a:p>
            <a:r>
              <a:rPr lang="en-US" dirty="0"/>
              <a:t>As we increase our early interval, our predictive capability goes down which is expected for the most part.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95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57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29365-D196-F444-8DDA-39CE2888E3C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  <p:sldLayoutId id="2147484554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9.10717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1073447"/>
            <a:ext cx="3849135" cy="1840234"/>
          </a:xfrm>
        </p:spPr>
        <p:txBody>
          <a:bodyPr/>
          <a:lstStyle/>
          <a:p>
            <a:r>
              <a:rPr lang="en-US" sz="2400" dirty="0"/>
              <a:t>Unsupervised Time Series Anomaly Detection</a:t>
            </a:r>
            <a:br>
              <a:rPr lang="en-US" sz="2000" dirty="0"/>
            </a:br>
            <a:br>
              <a:rPr lang="en-US" sz="1400" dirty="0"/>
            </a:br>
            <a:r>
              <a:rPr lang="en-US" sz="1800" dirty="0"/>
              <a:t>Peter Chen </a:t>
            </a:r>
            <a:br>
              <a:rPr lang="en-US" sz="14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0043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E12CB3-B2F1-2542-8D75-C0E3C8E1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73978"/>
            <a:ext cx="8229600" cy="3543588"/>
          </a:xfrm>
        </p:spPr>
        <p:txBody>
          <a:bodyPr/>
          <a:lstStyle/>
          <a:p>
            <a:pPr marL="7938" indent="0">
              <a:buNone/>
            </a:pPr>
            <a:r>
              <a:rPr lang="en-US" sz="1400" dirty="0"/>
              <a:t>Paper mill dataset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Assess different topologies, feature set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Apply rolling mean before anomaly detection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Benchmark K-means clustering method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Visualize failures vs non-failures with T-SNE </a:t>
            </a:r>
          </a:p>
          <a:p>
            <a:pPr marL="7938" indent="0">
              <a:buNone/>
            </a:pPr>
            <a:endParaRPr lang="en-US" sz="1400" dirty="0"/>
          </a:p>
          <a:p>
            <a:pPr marL="7938" indent="0">
              <a:buNone/>
            </a:pPr>
            <a:r>
              <a:rPr lang="en-US" sz="1400" dirty="0"/>
              <a:t>Find Other Datasets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Benchmark against other datasets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Develop code base for reuse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Assess LSTM for anomaly detection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Find other ways to assess reconstruction errors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Apply to UTC use case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170B3-5835-A546-BA3E-4BE11B8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88941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83800"/>
            <a:ext cx="8229600" cy="3543588"/>
          </a:xfrm>
        </p:spPr>
        <p:txBody>
          <a:bodyPr/>
          <a:lstStyle/>
          <a:p>
            <a:pPr marL="7938" indent="0">
              <a:buNone/>
            </a:pPr>
            <a:r>
              <a:rPr lang="en-US" dirty="0"/>
              <a:t>Traditional Anomaly Detection for Machine Data</a:t>
            </a:r>
          </a:p>
          <a:p>
            <a:r>
              <a:rPr lang="en-US" sz="1200" dirty="0"/>
              <a:t>Tiered alarm systems using expert set thresholds and statistical analysis of data 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Lots of manpower needed to set thresholds </a:t>
            </a:r>
          </a:p>
          <a:p>
            <a:r>
              <a:rPr lang="en-US" sz="1200" dirty="0"/>
              <a:t>Lack of failure data - class imbalance</a:t>
            </a:r>
          </a:p>
          <a:p>
            <a:r>
              <a:rPr lang="en-US" sz="1200" dirty="0"/>
              <a:t>High Dimensional – difficult to visualize </a:t>
            </a:r>
          </a:p>
          <a:p>
            <a:r>
              <a:rPr lang="en-US" sz="1200" dirty="0"/>
              <a:t>Non-stationary – changing contexts (ex. Different ambient conditions)</a:t>
            </a:r>
          </a:p>
          <a:p>
            <a:pPr lvl="1"/>
            <a:r>
              <a:rPr lang="en-US" sz="1000" dirty="0"/>
              <a:t>One size fits all thresholding technique is not ideal for non-stationary data</a:t>
            </a:r>
          </a:p>
          <a:p>
            <a:pPr lvl="1"/>
            <a:endParaRPr lang="en-US" dirty="0"/>
          </a:p>
          <a:p>
            <a:pPr marL="7938" indent="0">
              <a:buNone/>
            </a:pPr>
            <a:r>
              <a:rPr lang="en-US" dirty="0"/>
              <a:t>Potential Improvement</a:t>
            </a:r>
          </a:p>
          <a:p>
            <a:r>
              <a:rPr lang="en-US" sz="1200" dirty="0"/>
              <a:t>Unsupervised learning – Clustering/Autoencoders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Learn to model nominal behavior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Assess deviation for new data points to determine likelihood of anomaly</a:t>
            </a:r>
          </a:p>
          <a:p>
            <a:endParaRPr lang="en-US" sz="1200" dirty="0"/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4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Autoencoders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926632" cy="3543588"/>
          </a:xfrm>
        </p:spPr>
        <p:txBody>
          <a:bodyPr/>
          <a:lstStyle/>
          <a:p>
            <a:endParaRPr lang="en-US" sz="800" dirty="0"/>
          </a:p>
          <a:p>
            <a:pPr>
              <a:spcAft>
                <a:spcPts val="600"/>
              </a:spcAft>
            </a:pPr>
            <a:r>
              <a:rPr lang="en-US" sz="12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Encoder – Decoder system with a middle bottleneck layer for dimension reduction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Goal – Learn the intrinsic structure of the data by prioritizing the important information (code)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Key Assumption: Structure is different for nominal data vs anomalous data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Reconstruction error for anomalous data will be higher </a:t>
            </a:r>
          </a:p>
          <a:p>
            <a:pPr marL="460375" lvl="1" indent="0">
              <a:spcAft>
                <a:spcPts val="600"/>
              </a:spcAft>
              <a:buNone/>
            </a:pPr>
            <a:endParaRPr lang="en-US" sz="1000" dirty="0"/>
          </a:p>
          <a:p>
            <a:pPr>
              <a:spcAft>
                <a:spcPts val="600"/>
              </a:spcAft>
            </a:pP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23" y="844549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A7206-6F38-0944-A62A-4FCD7EE5E83D}"/>
              </a:ext>
            </a:extLst>
          </p:cNvPr>
          <p:cNvSpPr txBox="1"/>
          <p:nvPr/>
        </p:nvSpPr>
        <p:spPr>
          <a:xfrm>
            <a:off x="6009278" y="4462257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75119-E37C-8C46-A2C6-D02475A232DD}"/>
              </a:ext>
            </a:extLst>
          </p:cNvPr>
          <p:cNvSpPr txBox="1"/>
          <p:nvPr/>
        </p:nvSpPr>
        <p:spPr>
          <a:xfrm>
            <a:off x="7085319" y="4435369"/>
            <a:ext cx="42926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0B97B-36B8-5C4B-81B2-DD55E3088BED}"/>
              </a:ext>
            </a:extLst>
          </p:cNvPr>
          <p:cNvSpPr txBox="1"/>
          <p:nvPr/>
        </p:nvSpPr>
        <p:spPr>
          <a:xfrm>
            <a:off x="8151387" y="4420746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334041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hlinkClick r:id="rId3"/>
              </a:rPr>
              <a:t>https://arxiv.org/pdf/1809.10717.pdf</a:t>
            </a:r>
            <a:endParaRPr lang="en-US" sz="11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Data</a:t>
            </a:r>
            <a:r>
              <a:rPr lang="en-US" sz="1100" dirty="0"/>
              <a:t>: Time series of paper mill machine with 60 sensor parameters and 1 binary target variable indicating failures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900" dirty="0"/>
              <a:t>Failures represent when the machine breaks, breaks can take over 1 hour to resolve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Variables</a:t>
            </a:r>
            <a:r>
              <a:rPr lang="en-US" sz="1100" dirty="0"/>
              <a:t>: Large class imbalance – 124 failure vs 18,274 non-failure points (failures in red)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Benchmark: </a:t>
            </a:r>
            <a:r>
              <a:rPr lang="en-US" sz="1100" dirty="0"/>
              <a:t>In the paper, the best supervised model (</a:t>
            </a:r>
            <a:r>
              <a:rPr lang="en-US" sz="1100" dirty="0" err="1"/>
              <a:t>XGBoost</a:t>
            </a:r>
            <a:r>
              <a:rPr lang="en-US" sz="1100" dirty="0"/>
              <a:t>) had F1 score of .11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Dataset #1: Paper Mill Machine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73" y="2950103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949AAD-9121-9249-9DAF-7E956A77E1AD}"/>
              </a:ext>
            </a:extLst>
          </p:cNvPr>
          <p:cNvSpPr txBox="1"/>
          <p:nvPr/>
        </p:nvSpPr>
        <p:spPr>
          <a:xfrm>
            <a:off x="6800290" y="2726270"/>
            <a:ext cx="243323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Sensor 3 out of 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F9AB5-4D4E-2540-9022-55ED931BE07E}"/>
              </a:ext>
            </a:extLst>
          </p:cNvPr>
          <p:cNvSpPr/>
          <p:nvPr/>
        </p:nvSpPr>
        <p:spPr>
          <a:xfrm>
            <a:off x="7432078" y="4703341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7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A65C-501A-5245-96E6-EF33A6F7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54715"/>
            <a:ext cx="4283229" cy="568875"/>
          </a:xfrm>
        </p:spPr>
        <p:txBody>
          <a:bodyPr/>
          <a:lstStyle/>
          <a:p>
            <a:pPr algn="ctr"/>
            <a:r>
              <a:rPr lang="en-US" sz="1800" dirty="0"/>
              <a:t>Autoencoder for Paper Mill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7F22B-1048-3941-A334-95CE2CB5AD1A}"/>
              </a:ext>
            </a:extLst>
          </p:cNvPr>
          <p:cNvSpPr/>
          <p:nvPr/>
        </p:nvSpPr>
        <p:spPr>
          <a:xfrm>
            <a:off x="1837535" y="1797299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1D63E-68B5-8C48-BB49-78946C198CB9}"/>
              </a:ext>
            </a:extLst>
          </p:cNvPr>
          <p:cNvSpPr/>
          <p:nvPr/>
        </p:nvSpPr>
        <p:spPr>
          <a:xfrm>
            <a:off x="2057667" y="2509189"/>
            <a:ext cx="88857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(16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9D82-0B37-3149-9FEB-88D202B345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501953" y="2254499"/>
            <a:ext cx="167" cy="254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3383E3-E4A7-574D-AA48-0A833556A04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501953" y="2966389"/>
            <a:ext cx="167" cy="23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D5E3B-6BC5-104A-9222-E654F2D35AE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2502120" y="1470904"/>
            <a:ext cx="0" cy="326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242AAA-2A61-FB4C-A085-AE025FF8FBDD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2502120" y="3655946"/>
            <a:ext cx="0" cy="39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DD964-CC21-C144-A3AE-74D734AC2E77}"/>
              </a:ext>
            </a:extLst>
          </p:cNvPr>
          <p:cNvSpPr txBox="1"/>
          <p:nvPr/>
        </p:nvSpPr>
        <p:spPr>
          <a:xfrm>
            <a:off x="1412567" y="1209294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Input – 61 sensors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7CDBAA-DA68-0742-90D0-44FA35E5CF6E}"/>
              </a:ext>
            </a:extLst>
          </p:cNvPr>
          <p:cNvSpPr/>
          <p:nvPr/>
        </p:nvSpPr>
        <p:spPr>
          <a:xfrm>
            <a:off x="1837535" y="3198746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34C20-231F-D740-A098-D5E708FFD6A6}"/>
              </a:ext>
            </a:extLst>
          </p:cNvPr>
          <p:cNvSpPr txBox="1"/>
          <p:nvPr/>
        </p:nvSpPr>
        <p:spPr>
          <a:xfrm>
            <a:off x="2946239" y="2628210"/>
            <a:ext cx="9605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FD4847-54C2-6F43-9283-835FB606EB9D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id="{06E572A0-0278-1B4E-B4DB-515D8C91147E}"/>
              </a:ext>
            </a:extLst>
          </p:cNvPr>
          <p:cNvSpPr txBox="1">
            <a:spLocks/>
          </p:cNvSpPr>
          <p:nvPr/>
        </p:nvSpPr>
        <p:spPr>
          <a:xfrm>
            <a:off x="5281161" y="350120"/>
            <a:ext cx="3153535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Anomaly Detection Method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99584-98FD-F14B-B275-4FA1F53E4AD1}"/>
              </a:ext>
            </a:extLst>
          </p:cNvPr>
          <p:cNvSpPr txBox="1"/>
          <p:nvPr/>
        </p:nvSpPr>
        <p:spPr>
          <a:xfrm>
            <a:off x="4792465" y="1045478"/>
            <a:ext cx="4043882" cy="28915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Train model on non-failure data 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X = sensor inputs, y = sensor inputs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Set statistical threshold for nominal behavior based on training data's reconstruction error 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try 3 sigma, 5 sigma, and max threshold</a:t>
            </a:r>
            <a:endParaRPr lang="en-US" sz="1100" dirty="0">
              <a:latin typeface="Helvetica" pitchFamily="2" charset="0"/>
            </a:endParaRP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Predict on test data 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Calculate reconstruction error for test data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Classify anomaly based on error threshold</a:t>
            </a:r>
          </a:p>
          <a:p>
            <a:pPr marL="7938" algn="l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</a:rPr>
              <a:t>	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8DD1F-BB8A-7149-A470-28730A360C58}"/>
              </a:ext>
            </a:extLst>
          </p:cNvPr>
          <p:cNvSpPr txBox="1"/>
          <p:nvPr/>
        </p:nvSpPr>
        <p:spPr>
          <a:xfrm>
            <a:off x="1412567" y="4047578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Output – 61 sensors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9FD3B-C6B4-A248-94E6-DFAAE1B6BDF4}"/>
              </a:ext>
            </a:extLst>
          </p:cNvPr>
          <p:cNvSpPr/>
          <p:nvPr/>
        </p:nvSpPr>
        <p:spPr>
          <a:xfrm>
            <a:off x="7460724" y="4696899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53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 –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814C8-59D8-E14D-A551-3C2458070197}"/>
              </a:ext>
            </a:extLst>
          </p:cNvPr>
          <p:cNvSpPr txBox="1"/>
          <p:nvPr/>
        </p:nvSpPr>
        <p:spPr>
          <a:xfrm>
            <a:off x="131491" y="1738981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non-sensor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Binary target variable padding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ED87F-E012-2E45-B1CE-0DC052B3D016}"/>
              </a:ext>
            </a:extLst>
          </p:cNvPr>
          <p:cNvSpPr txBox="1"/>
          <p:nvPr/>
        </p:nvSpPr>
        <p:spPr>
          <a:xfrm>
            <a:off x="3031364" y="2761141"/>
            <a:ext cx="1766593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Allow for early prediction intervals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0B818-AE9E-AE47-B3FF-5F9C542686BB}"/>
              </a:ext>
            </a:extLst>
          </p:cNvPr>
          <p:cNvSpPr txBox="1"/>
          <p:nvPr/>
        </p:nvSpPr>
        <p:spPr>
          <a:xfrm>
            <a:off x="6258444" y="2755098"/>
            <a:ext cx="2378040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Train = 90% of non-failures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Test = 10% of non-failures and 100% of failures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97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EE872-1774-CB4B-B664-6A0D9454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73" y="2515935"/>
            <a:ext cx="2745827" cy="20372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325983-2C35-FE46-AC5A-3CE264DB1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773" y="445058"/>
            <a:ext cx="3023508" cy="20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32EE9A-ED57-3341-AD41-1387C63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3114538" cy="568875"/>
          </a:xfrm>
        </p:spPr>
        <p:txBody>
          <a:bodyPr/>
          <a:lstStyle/>
          <a:p>
            <a:r>
              <a:rPr lang="en-US" dirty="0"/>
              <a:t>Preliminary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66E3-CB6F-6445-B1F6-6FE6CEFCDA44}"/>
              </a:ext>
            </a:extLst>
          </p:cNvPr>
          <p:cNvSpPr txBox="1"/>
          <p:nvPr/>
        </p:nvSpPr>
        <p:spPr>
          <a:xfrm>
            <a:off x="1143157" y="95838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weights – 5K params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2F8A8-41E9-1442-8A91-C37AEDEF08B1}"/>
              </a:ext>
            </a:extLst>
          </p:cNvPr>
          <p:cNvCxnSpPr>
            <a:cxnSpLocks/>
          </p:cNvCxnSpPr>
          <p:nvPr/>
        </p:nvCxnSpPr>
        <p:spPr>
          <a:xfrm>
            <a:off x="4572000" y="59821"/>
            <a:ext cx="0" cy="43265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0F744C-21ED-304C-BA11-6CE36FD5595F}"/>
              </a:ext>
            </a:extLst>
          </p:cNvPr>
          <p:cNvSpPr txBox="1"/>
          <p:nvPr/>
        </p:nvSpPr>
        <p:spPr>
          <a:xfrm>
            <a:off x="5716664" y="1901359"/>
            <a:ext cx="201572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7076E-EFEB-8B48-AE97-882B424F2463}"/>
              </a:ext>
            </a:extLst>
          </p:cNvPr>
          <p:cNvSpPr txBox="1"/>
          <p:nvPr/>
        </p:nvSpPr>
        <p:spPr>
          <a:xfrm>
            <a:off x="5683583" y="911599"/>
            <a:ext cx="10409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Non failures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C26F0-7AB4-764A-81E6-8AB03E983778}"/>
              </a:ext>
            </a:extLst>
          </p:cNvPr>
          <p:cNvSpPr txBox="1"/>
          <p:nvPr/>
        </p:nvSpPr>
        <p:spPr>
          <a:xfrm>
            <a:off x="913373" y="4365286"/>
            <a:ext cx="306632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Training time = 1 second per epoch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BE8ECE-A98C-754B-BCD4-825E48489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04" y="1221087"/>
            <a:ext cx="2448244" cy="1085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0408D-1836-2F45-A0FD-6CE88F0F4E7E}"/>
              </a:ext>
            </a:extLst>
          </p:cNvPr>
          <p:cNvSpPr txBox="1"/>
          <p:nvPr/>
        </p:nvSpPr>
        <p:spPr>
          <a:xfrm>
            <a:off x="1153682" y="2430881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Loss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F98C2-0E3B-4148-A3E7-80C9C97C1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04" y="2729245"/>
            <a:ext cx="2421743" cy="1610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084312-12A3-9841-B564-2596E826DE7D}"/>
              </a:ext>
            </a:extLst>
          </p:cNvPr>
          <p:cNvSpPr txBox="1"/>
          <p:nvPr/>
        </p:nvSpPr>
        <p:spPr>
          <a:xfrm>
            <a:off x="5848235" y="3715589"/>
            <a:ext cx="190066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5E8309-43B7-544D-991E-538D244D197B}"/>
              </a:ext>
            </a:extLst>
          </p:cNvPr>
          <p:cNvSpPr txBox="1"/>
          <p:nvPr/>
        </p:nvSpPr>
        <p:spPr>
          <a:xfrm>
            <a:off x="5941735" y="149000"/>
            <a:ext cx="292159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Reconstruction Error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09571EA-0231-1E4B-B0D0-D432D11994E3}"/>
              </a:ext>
            </a:extLst>
          </p:cNvPr>
          <p:cNvSpPr/>
          <p:nvPr/>
        </p:nvSpPr>
        <p:spPr>
          <a:xfrm>
            <a:off x="2528104" y="4663650"/>
            <a:ext cx="3934688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/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Early interval = 1 shows better separation of failures</a:t>
            </a:r>
          </a:p>
        </p:txBody>
      </p:sp>
    </p:spTree>
    <p:extLst>
      <p:ext uri="{BB962C8B-B14F-4D97-AF65-F5344CB8AC3E}">
        <p14:creationId xmlns:p14="http://schemas.microsoft.com/office/powerpoint/2010/main" val="198068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6C4CA5-DDB3-514F-8B45-91F1F8BF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37" y="478366"/>
            <a:ext cx="3261318" cy="22486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6E25C-EE48-3849-9D3E-C5303C09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 err="1"/>
              <a:t>XGBoost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7E93F3-A21C-0849-81AD-603E40FF9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798076"/>
              </p:ext>
            </p:extLst>
          </p:nvPr>
        </p:nvGraphicFramePr>
        <p:xfrm>
          <a:off x="364045" y="2422304"/>
          <a:ext cx="4427160" cy="17709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679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247439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032377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040554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71902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XGBoost</a:t>
                      </a:r>
                      <a:endParaRPr lang="en-US" sz="1050" dirty="0"/>
                    </a:p>
                    <a:p>
                      <a:pPr algn="ctr"/>
                      <a:r>
                        <a:rPr lang="en-US" sz="1050" dirty="0"/>
                        <a:t>(Paper)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3σ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5σ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08251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provided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1A5C2F-7FC4-7949-A568-86D2C1557DD1}"/>
              </a:ext>
            </a:extLst>
          </p:cNvPr>
          <p:cNvSpPr txBox="1"/>
          <p:nvPr/>
        </p:nvSpPr>
        <p:spPr>
          <a:xfrm>
            <a:off x="337721" y="1436354"/>
            <a:ext cx="5048109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Thresholds calculated based on training data – 3 and 5 sigma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Perform classification based on threshold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D9D1E-BFA9-9E49-A8D2-B02D08E47AA6}"/>
              </a:ext>
            </a:extLst>
          </p:cNvPr>
          <p:cNvSpPr txBox="1"/>
          <p:nvPr/>
        </p:nvSpPr>
        <p:spPr>
          <a:xfrm>
            <a:off x="6444712" y="210605"/>
            <a:ext cx="164282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Test Residuals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41468B-2A9A-2B47-B2AA-8D734ABAED20}"/>
              </a:ext>
            </a:extLst>
          </p:cNvPr>
          <p:cNvCxnSpPr/>
          <p:nvPr/>
        </p:nvCxnSpPr>
        <p:spPr>
          <a:xfrm flipV="1">
            <a:off x="6123093" y="743250"/>
            <a:ext cx="0" cy="158857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4864F-ADE4-BB44-A594-7B2A3BE32946}"/>
              </a:ext>
            </a:extLst>
          </p:cNvPr>
          <p:cNvSpPr txBox="1"/>
          <p:nvPr/>
        </p:nvSpPr>
        <p:spPr>
          <a:xfrm>
            <a:off x="6022355" y="706227"/>
            <a:ext cx="12437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Threshold 3s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E141CC-F78D-B64C-B220-924462729748}"/>
              </a:ext>
            </a:extLst>
          </p:cNvPr>
          <p:cNvSpPr txBox="1"/>
          <p:nvPr/>
        </p:nvSpPr>
        <p:spPr>
          <a:xfrm>
            <a:off x="6127540" y="1249679"/>
            <a:ext cx="9239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b="1" dirty="0">
                <a:latin typeface="Helvetica" pitchFamily="2" charset="0"/>
              </a:rPr>
              <a:t>Failures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33A8CEC-E353-AE4E-9825-5F66259B45E1}"/>
              </a:ext>
            </a:extLst>
          </p:cNvPr>
          <p:cNvSpPr/>
          <p:nvPr/>
        </p:nvSpPr>
        <p:spPr>
          <a:xfrm>
            <a:off x="6127540" y="1461812"/>
            <a:ext cx="448299" cy="1403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F058326-072D-7645-B1EF-FF5811E40B8C}"/>
              </a:ext>
            </a:extLst>
          </p:cNvPr>
          <p:cNvSpPr/>
          <p:nvPr/>
        </p:nvSpPr>
        <p:spPr>
          <a:xfrm>
            <a:off x="2594338" y="4617997"/>
            <a:ext cx="4381161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 handles class imbalance better than XGB for this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F68E0-204E-1943-976B-4A937C29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096" y="2723155"/>
            <a:ext cx="2546784" cy="17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6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1AA9B-11EB-8D4A-9710-D8A1249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5" y="918995"/>
            <a:ext cx="4756128" cy="29071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4BDC2F-0E2E-744E-8BCA-4601BA59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sz="2000" dirty="0"/>
              <a:t>Residual distribution vs early prediction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55C09-BD78-CE45-8A2D-7EAE6E50E05C}"/>
              </a:ext>
            </a:extLst>
          </p:cNvPr>
          <p:cNvSpPr txBox="1"/>
          <p:nvPr/>
        </p:nvSpPr>
        <p:spPr>
          <a:xfrm>
            <a:off x="711694" y="3506762"/>
            <a:ext cx="9889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Non </a:t>
            </a:r>
          </a:p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failures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AEF27-9A49-E34C-B993-F7C56116FF6A}"/>
              </a:ext>
            </a:extLst>
          </p:cNvPr>
          <p:cNvSpPr txBox="1"/>
          <p:nvPr/>
        </p:nvSpPr>
        <p:spPr>
          <a:xfrm>
            <a:off x="136142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A816F-8171-6B44-97B1-365A6462AD71}"/>
              </a:ext>
            </a:extLst>
          </p:cNvPr>
          <p:cNvSpPr txBox="1"/>
          <p:nvPr/>
        </p:nvSpPr>
        <p:spPr>
          <a:xfrm>
            <a:off x="2011483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3F53-5AB8-BA4B-B2B6-6D4F3CC40180}"/>
              </a:ext>
            </a:extLst>
          </p:cNvPr>
          <p:cNvSpPr txBox="1"/>
          <p:nvPr/>
        </p:nvSpPr>
        <p:spPr>
          <a:xfrm>
            <a:off x="2658465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DE5D9-F190-1B42-9C89-C944852E2040}"/>
              </a:ext>
            </a:extLst>
          </p:cNvPr>
          <p:cNvSpPr txBox="1"/>
          <p:nvPr/>
        </p:nvSpPr>
        <p:spPr>
          <a:xfrm>
            <a:off x="330544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1FDB37-DF05-6E43-9075-18353C2F32A1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Autoencoder’s capability deteriorates as early interval increases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0B5AE8CF-6786-0B45-9AD8-11B523BC0A75}"/>
              </a:ext>
            </a:extLst>
          </p:cNvPr>
          <p:cNvSpPr/>
          <p:nvPr/>
        </p:nvSpPr>
        <p:spPr>
          <a:xfrm rot="16200000">
            <a:off x="1450560" y="2084241"/>
            <a:ext cx="610805" cy="364211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B3A4E63-B0A4-3E44-96ED-E231CEAAC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43741"/>
              </p:ext>
            </p:extLst>
          </p:nvPr>
        </p:nvGraphicFramePr>
        <p:xfrm>
          <a:off x="4986602" y="1904110"/>
          <a:ext cx="3926924" cy="15867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81731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60891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4067454-0F05-5744-945A-F32D637F4797}"/>
              </a:ext>
            </a:extLst>
          </p:cNvPr>
          <p:cNvSpPr txBox="1"/>
          <p:nvPr/>
        </p:nvSpPr>
        <p:spPr>
          <a:xfrm>
            <a:off x="3988278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43789-E91B-A749-A2CD-3EE332F56D8C}"/>
              </a:ext>
            </a:extLst>
          </p:cNvPr>
          <p:cNvSpPr txBox="1"/>
          <p:nvPr/>
        </p:nvSpPr>
        <p:spPr>
          <a:xfrm>
            <a:off x="1361428" y="847165"/>
            <a:ext cx="25046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Error distribution for early intervals </a:t>
            </a:r>
          </a:p>
        </p:txBody>
      </p:sp>
    </p:spTree>
    <p:extLst>
      <p:ext uri="{BB962C8B-B14F-4D97-AF65-F5344CB8AC3E}">
        <p14:creationId xmlns:p14="http://schemas.microsoft.com/office/powerpoint/2010/main" val="237152438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5497</TotalTime>
  <Words>1070</Words>
  <Application>Microsoft Macintosh PowerPoint</Application>
  <PresentationFormat>On-screen Show (16:9)</PresentationFormat>
  <Paragraphs>217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Arial Regular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Unsupervised Time Series Anomaly Detection  Peter Chen  </vt:lpstr>
      <vt:lpstr>Anomaly detection</vt:lpstr>
      <vt:lpstr>Neural Network Autoencoders</vt:lpstr>
      <vt:lpstr>Open Source Dataset #1: Paper Mill Machine Sensors</vt:lpstr>
      <vt:lpstr>Autoencoder for Paper Mill</vt:lpstr>
      <vt:lpstr>PowerPoint Presentation</vt:lpstr>
      <vt:lpstr>Preliminary Results </vt:lpstr>
      <vt:lpstr>Comparison to XGBoost</vt:lpstr>
      <vt:lpstr>Residual distribution vs early prediction interval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Chen, Peter                UTCHQ</cp:lastModifiedBy>
  <cp:revision>350</cp:revision>
  <cp:lastPrinted>2018-05-24T22:27:42Z</cp:lastPrinted>
  <dcterms:created xsi:type="dcterms:W3CDTF">2019-08-23T15:04:04Z</dcterms:created>
  <dcterms:modified xsi:type="dcterms:W3CDTF">2019-09-11T21:16:15Z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